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719" r:id="rId4"/>
  </p:sldMasterIdLst>
  <p:notesMasterIdLst>
    <p:notesMasterId r:id="rId15"/>
  </p:notesMasterIdLst>
  <p:sldIdLst>
    <p:sldId id="266" r:id="rId5"/>
    <p:sldId id="268" r:id="rId6"/>
    <p:sldId id="272" r:id="rId7"/>
    <p:sldId id="269" r:id="rId8"/>
    <p:sldId id="273" r:id="rId9"/>
    <p:sldId id="270" r:id="rId10"/>
    <p:sldId id="274" r:id="rId11"/>
    <p:sldId id="271" r:id="rId12"/>
    <p:sldId id="275" r:id="rId13"/>
    <p:sldId id="27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212C154-B3E5-41ED-B970-1FA92550FE5D}">
          <p14:sldIdLst>
            <p14:sldId id="266"/>
            <p14:sldId id="268"/>
            <p14:sldId id="272"/>
            <p14:sldId id="269"/>
            <p14:sldId id="273"/>
            <p14:sldId id="270"/>
            <p14:sldId id="274"/>
            <p14:sldId id="271"/>
            <p14:sldId id="275"/>
            <p14:sldId id="276"/>
          </p14:sldIdLst>
        </p14:section>
        <p14:section name="Untitled Section" id="{10A87450-D5D4-45FA-8615-09A0C65CF7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C0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1716" autoAdjust="0"/>
  </p:normalViewPr>
  <p:slideViewPr>
    <p:cSldViewPr snapToGrid="0">
      <p:cViewPr varScale="1">
        <p:scale>
          <a:sx n="67" d="100"/>
          <a:sy n="67" d="100"/>
        </p:scale>
        <p:origin x="1296" y="6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3/7/2023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3733D7A2-C585-48BF-BF8C-C21FDC051F77}" type="slidenum">
              <a:rPr lang="en-US" smtClean="0"/>
              <a:t>4</a:t>
            </a:fld>
            <a:endParaRPr lang="en-US" dirty="0"/>
          </a:p>
        </p:txBody>
      </p:sp>
    </p:spTree>
    <p:extLst>
      <p:ext uri="{BB962C8B-B14F-4D97-AF65-F5344CB8AC3E}">
        <p14:creationId xmlns:p14="http://schemas.microsoft.com/office/powerpoint/2010/main" val="4273046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vi-VN" b="0" i="0" dirty="0">
                <a:solidFill>
                  <a:srgbClr val="000000"/>
                </a:solidFill>
                <a:effectLst/>
                <a:latin typeface="Cormorant Garamond"/>
              </a:rPr>
              <a:t>“Đừng đợi. Thời gian sẽ không bao giờ đúng.”</a:t>
            </a:r>
          </a:p>
          <a:p>
            <a:pPr algn="l"/>
            <a:r>
              <a:rPr lang="vi-VN" b="0" i="0" dirty="0">
                <a:solidFill>
                  <a:srgbClr val="000000"/>
                </a:solidFill>
                <a:effectLst/>
                <a:latin typeface="Cormorant Garamond"/>
              </a:rPr>
              <a:t>“Suy nghĩ là những thứ—và những thứ mạnh mẽ ở đó khi chúng được trộn lẫn với mục đích xác định, sự kiên trì và khao khát cháy bỏng để biến chúng thành sự giàu có hoặc các đối tượng vật chất khác.”</a:t>
            </a:r>
          </a:p>
          <a:p>
            <a:pPr algn="l"/>
            <a:r>
              <a:rPr lang="vi-VN" b="0" i="0" dirty="0">
                <a:solidFill>
                  <a:srgbClr val="000000"/>
                </a:solidFill>
                <a:effectLst/>
                <a:latin typeface="Cormorant Garamond"/>
              </a:rPr>
              <a:t>“Mọi người sẽ phải kể một câu chuyện khác biết bao nếu họ chấp nhận một mục đích rõ ràng và kiên định với mục đích đó cho đến khi nó có thời gian trở thành một nỗi ám ảnh ám ảnh.”</a:t>
            </a:r>
          </a:p>
          <a:p>
            <a:pPr algn="l"/>
            <a:r>
              <a:rPr lang="vi-VN" b="0" i="0" dirty="0">
                <a:solidFill>
                  <a:srgbClr val="000000"/>
                </a:solidFill>
                <a:effectLst/>
                <a:latin typeface="Cormorant Garamond"/>
              </a:rPr>
              <a:t>“Cơ hội có một thói quen ranh mãnh là lẻn vào bằng cửa sau, thường được ngụy trang dưới hình thức bất hạnh hoặc thất bại tạm thời khiến rất nhiều người không nhận ra cơ hội.”</a:t>
            </a:r>
          </a:p>
          <a:p>
            <a:pPr algn="l"/>
            <a:r>
              <a:rPr lang="vi-VN" b="0" i="0" dirty="0">
                <a:solidFill>
                  <a:srgbClr val="000000"/>
                </a:solidFill>
                <a:effectLst/>
                <a:latin typeface="Cormorant Garamond"/>
              </a:rPr>
              <a:t>“Một xung lực vô hình của suy nghĩ có thể được 'chuyển hóa' thành đối tác vật lý của nó.”</a:t>
            </a:r>
          </a:p>
          <a:p>
            <a:pPr algn="l"/>
            <a:r>
              <a:rPr lang="vi-VN" b="0" i="0" dirty="0">
                <a:solidFill>
                  <a:srgbClr val="000000"/>
                </a:solidFill>
                <a:effectLst/>
                <a:latin typeface="Cormorant Garamond"/>
              </a:rPr>
              <a:t>Biết mình muốn gì và có quyết tâm theo đuổi mong muốn đó cho đến khi bạn nhận ra nó.</a:t>
            </a:r>
          </a:p>
          <a:p>
            <a:pPr algn="l"/>
            <a:r>
              <a:rPr lang="vi-VN" b="0" i="0" dirty="0">
                <a:solidFill>
                  <a:srgbClr val="000000"/>
                </a:solidFill>
                <a:effectLst/>
                <a:latin typeface="Cormorant Garamond"/>
              </a:rPr>
              <a:t>“Một trong những nguyên nhân thất bại phổ biến nhất là thói quen bỏ cuộc khi một người bị thất bại tạm thời vượt qua.”</a:t>
            </a:r>
          </a:p>
          <a:p>
            <a:pPr algn="l"/>
            <a:r>
              <a:rPr lang="vi-VN" b="0" i="0" dirty="0">
                <a:solidFill>
                  <a:srgbClr val="000000"/>
                </a:solidFill>
                <a:effectLst/>
                <a:latin typeface="Cormorant Garamond"/>
              </a:rPr>
              <a:t>Trước khi thành công đến với cuộc đời bạn, chắc chắn bạn sẽ phải đối mặt với nhiều thất bại tạm thời và có thể là thất bại nào đó.</a:t>
            </a:r>
          </a:p>
          <a:p>
            <a:pPr algn="l"/>
            <a:r>
              <a:rPr lang="vi-VN" b="0" i="0" dirty="0">
                <a:solidFill>
                  <a:srgbClr val="000000"/>
                </a:solidFill>
                <a:effectLst/>
                <a:latin typeface="Cormorant Garamond"/>
              </a:rPr>
              <a:t>“Khi sự giàu có bắt đầu đến, chúng đến rất nhanh, quá dồi dào đến nỗi người ta tự hỏi chúng đã trốn ở đâu trong suốt ngần ấy năm.”</a:t>
            </a:r>
          </a:p>
          <a:p>
            <a:pPr algn="l"/>
            <a:r>
              <a:rPr lang="vi-VN" b="0" i="0" dirty="0">
                <a:solidFill>
                  <a:srgbClr val="000000"/>
                </a:solidFill>
                <a:effectLst/>
                <a:latin typeface="Cormorant Garamond"/>
              </a:rPr>
              <a:t>“Khát khao cháy bỏng được trở thành và được làm là điểm khởi đầu mà từ đó người mơ mộng phải cất cánh. Ước mơ không sinh ra từ sự thờ ơ, lười biếng hay thiếu tham vọng.”</a:t>
            </a:r>
          </a:p>
          <a:p>
            <a:pPr algn="l"/>
            <a:r>
              <a:rPr lang="vi-VN" b="0" i="0" dirty="0">
                <a:solidFill>
                  <a:srgbClr val="000000"/>
                </a:solidFill>
                <a:effectLst/>
                <a:latin typeface="Cormorant Garamond"/>
              </a:rPr>
              <a:t>“Ai thắng việc gì cũng phải sẵn sàng đốt tàu, cắt đứt mọi đường rút lui. Chỉ bằng cách làm như vậy, người ta mới có thể chắc chắn duy trì trạng thái tinh thần được gọi là khát khao chiến thắng cháy bỏng, điều cần thiết để thành công.”</a:t>
            </a:r>
          </a:p>
          <a:p>
            <a:pPr algn="l"/>
            <a:r>
              <a:rPr lang="vi-VN" b="0" i="0" dirty="0">
                <a:solidFill>
                  <a:srgbClr val="000000"/>
                </a:solidFill>
                <a:effectLst/>
                <a:latin typeface="Cormorant Garamond"/>
              </a:rPr>
              <a:t>“Mong muốn sẽ không mang lại sự giàu có. Nhưng ham muốn giàu có với một trạng thái tâm trí trở thành nỗi ám ảnh, sau đó hoạch định những cách thức và phương tiện nhất định để đạt được sự giàu có, và ủng hộ những kế hoạch đó với sự kiên trì không nhận ra thất bại, sẽ mang lại sự giàu có.”</a:t>
            </a:r>
          </a:p>
          <a:p>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5</a:t>
            </a:fld>
            <a:endParaRPr lang="en-US" dirty="0"/>
          </a:p>
        </p:txBody>
      </p:sp>
    </p:spTree>
    <p:extLst>
      <p:ext uri="{BB962C8B-B14F-4D97-AF65-F5344CB8AC3E}">
        <p14:creationId xmlns:p14="http://schemas.microsoft.com/office/powerpoint/2010/main" val="34188185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dirty="0">
                <a:effectLst/>
              </a:rPr>
              <a:t>1.Hãy ghi nhớ số tiền chính xác mà bạn mong muốn. Chỉ nói “Tôi muốn có thật nhiều tiền” là chưa đủ. Hãy chắc chắn về số lượng.”</a:t>
            </a:r>
          </a:p>
          <a:p>
            <a:r>
              <a:rPr lang="vi-VN" b="0" dirty="0">
                <a:effectLst/>
              </a:rPr>
              <a:t>2.Xác định chính xác những gì bạn định trả lại cho số tiền bạn mong muốn. (Không có thực tế như “một cái gì đó cho không.”)</a:t>
            </a:r>
          </a:p>
          <a:p>
            <a:r>
              <a:rPr lang="vi-VN" b="0" dirty="0">
                <a:effectLst/>
              </a:rPr>
              <a:t>3.Đặt ra một ngày xác định khi bạn có ý định sở hữu số tiền mà bạn mong muốn.</a:t>
            </a:r>
          </a:p>
          <a:p>
            <a:r>
              <a:rPr lang="vi-VN" b="0" dirty="0">
                <a:effectLst/>
              </a:rPr>
              <a:t>4.Lập một kế hoạch cụ thể để thực hiện mong muốn của bạn và bắt đầu ngay lập tức, cho dù bạn đã sẵn sàng hay chưa, để đưa kế hoạch này vào hành động.</a:t>
            </a:r>
          </a:p>
          <a:p>
            <a:r>
              <a:rPr lang="vi-VN" b="0" dirty="0">
                <a:effectLst/>
              </a:rPr>
              <a:t>5.Viết ra một tuyên bố rõ ràng, ngắn gọn về số tiền bạn dự định có được, nêu rõ thời hạn để có được số tiền đó, nêu rõ bạn định trả lại số tiền là bao nhiêu và mô tả rõ ràng kế hoạch mà bạn dự định tích lũy số tiền đó.</a:t>
            </a:r>
          </a:p>
          <a:p>
            <a:r>
              <a:rPr lang="vi-VN" b="0" dirty="0">
                <a:effectLst/>
              </a:rPr>
              <a:t>6.Đọc to tuyên bố đã viết của bạn, hai lần mỗi ngày, một lần ngay trước khi đi ngủ vào ban đêm và một lần sau khi thức dậy vào buổi sáng. Khi bạn đọc, xem và cảm nhận và tin rằng mình đã sở hữu số tiền đó.</a:t>
            </a:r>
            <a:endParaRPr lang="vi-VN" dirty="0"/>
          </a:p>
        </p:txBody>
      </p:sp>
      <p:sp>
        <p:nvSpPr>
          <p:cNvPr id="4" name="Slide Number Placeholder 3"/>
          <p:cNvSpPr>
            <a:spLocks noGrp="1"/>
          </p:cNvSpPr>
          <p:nvPr>
            <p:ph type="sldNum" sz="quarter" idx="10"/>
          </p:nvPr>
        </p:nvSpPr>
        <p:spPr/>
        <p:txBody>
          <a:bodyPr/>
          <a:lstStyle/>
          <a:p>
            <a:fld id="{3733D7A2-C585-48BF-BF8C-C21FDC051F77}" type="slidenum">
              <a:rPr lang="en-US" smtClean="0"/>
              <a:t>6</a:t>
            </a:fld>
            <a:endParaRPr lang="en-US" dirty="0"/>
          </a:p>
        </p:txBody>
      </p:sp>
    </p:spTree>
    <p:extLst>
      <p:ext uri="{BB962C8B-B14F-4D97-AF65-F5344CB8AC3E}">
        <p14:creationId xmlns:p14="http://schemas.microsoft.com/office/powerpoint/2010/main" val="25824299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vi-VN" b="0" i="0" dirty="0">
                <a:solidFill>
                  <a:srgbClr val="000000"/>
                </a:solidFill>
                <a:effectLst/>
                <a:latin typeface="Cormorant Garamond"/>
              </a:rPr>
              <a:t>Bạn không bao giờ có thể giàu có với số lượng lớn trừ khi bạn có thể khiến bản thân khao khát tiền bạc và thực sự tin rằng bạn sẽ sở hữu nó.</a:t>
            </a:r>
          </a:p>
          <a:p>
            <a:pPr algn="l"/>
            <a:r>
              <a:rPr lang="vi-VN" b="0" i="0" dirty="0">
                <a:solidFill>
                  <a:srgbClr val="000000"/>
                </a:solidFill>
                <a:effectLst/>
                <a:latin typeface="Cormorant Garamond"/>
              </a:rPr>
              <a:t>“Nếu bạn không nhìn thấy sự giàu có to lớn trong trí tưởng tượng của mình, thì bạn sẽ không bao giờ nhìn thấy chúng trong số dư ngân hàng của mình.”</a:t>
            </a:r>
          </a:p>
          <a:p>
            <a:pPr algn="l"/>
            <a:r>
              <a:rPr lang="vi-VN" b="0" i="0" dirty="0">
                <a:solidFill>
                  <a:srgbClr val="000000"/>
                </a:solidFill>
                <a:effectLst/>
                <a:latin typeface="Cormorant Garamond"/>
              </a:rPr>
              <a:t>“Nếu điều bạn muốn làm là đúng và bạn tin vào điều đó, hãy cứ làm đi. Hãy thực hiện ước mơ của bạn và đừng bận tâm 'họ' nói gì nếu bạn gặp thất bại tạm thời, vì có lẽ 'họ' không biết rằng mọi thất bại đều mang theo hạt giống của một thành công tương đương.</a:t>
            </a:r>
          </a:p>
          <a:p>
            <a:pPr algn="l"/>
            <a:r>
              <a:rPr lang="vi-VN" b="0" i="0" dirty="0">
                <a:solidFill>
                  <a:srgbClr val="000000"/>
                </a:solidFill>
                <a:effectLst/>
                <a:latin typeface="Cormorant Garamond"/>
              </a:rPr>
              <a:t>“Bạn có thể đã thất vọng, bạn có thể đã phải chịu thất bại và thất bại trong thời kỳ kinh tế khó khăn, bạn có thể đã cảm thấy trái tim vĩ đại bên trong mình bị bóp nát cho đến khi rỉ máu. Hãy can đảm, vì những kinh nghiệm này đã tôi luyện kim loại tinh thần mà bạn được tạo nên—chúng là những tài sản có giá trị không thể so sánh được.”</a:t>
            </a:r>
          </a:p>
          <a:p>
            <a:pPr algn="l"/>
            <a:r>
              <a:rPr lang="vi-VN" b="0" i="0" dirty="0">
                <a:solidFill>
                  <a:srgbClr val="000000"/>
                </a:solidFill>
                <a:effectLst/>
                <a:latin typeface="Cormorant Garamond"/>
              </a:rPr>
              <a:t>Tất cả những người thành công trong cuộc sống đều có một khởi đầu tồi tệ và trải qua nhiều cuộc đấu tranh đau lòng trước khi họ “đến đích”.</a:t>
            </a:r>
          </a:p>
          <a:p>
            <a:pPr algn="l"/>
            <a:r>
              <a:rPr lang="vi-VN" b="0" i="0" dirty="0">
                <a:solidFill>
                  <a:srgbClr val="000000"/>
                </a:solidFill>
                <a:effectLst/>
                <a:latin typeface="Cormorant Garamond"/>
              </a:rPr>
              <a:t>“Không ai từng bị đánh bại cho đến khi thất bại được chấp nhận như một thực tế.”</a:t>
            </a:r>
          </a:p>
          <a:p>
            <a:pPr algn="l"/>
            <a:r>
              <a:rPr lang="vi-VN" b="0" i="0" dirty="0">
                <a:solidFill>
                  <a:srgbClr val="000000"/>
                </a:solidFill>
                <a:effectLst/>
                <a:latin typeface="Cormorant Garamond"/>
              </a:rPr>
              <a:t>“Có một sự khác biệt giữa ước muốn một điều gì đó và sẵn sàng đón nhận nó. Bạn chưa bao giờ sẵn sàng cho một điều gì đó cho đến khi bạn tin rằng mình có thể đạt được nó.”</a:t>
            </a:r>
          </a:p>
          <a:p>
            <a:pPr algn="l"/>
            <a:r>
              <a:rPr lang="vi-VN" b="0" i="0" dirty="0">
                <a:solidFill>
                  <a:srgbClr val="000000"/>
                </a:solidFill>
                <a:effectLst/>
                <a:latin typeface="Cormorant Garamond"/>
              </a:rPr>
              <a:t>“Không cần nỗ lực nhiều hơn để đạt mục tiêu cao trong cuộc sống, để đòi hỏi sự giàu có và thịnh vượng, hơn là cần phải chấp nhận đau khổ và nghèo đói.”</a:t>
            </a:r>
          </a:p>
          <a:p>
            <a:pPr algn="l"/>
            <a:r>
              <a:rPr lang="vi-VN" b="0" i="0" dirty="0">
                <a:solidFill>
                  <a:srgbClr val="000000"/>
                </a:solidFill>
                <a:effectLst/>
                <a:latin typeface="Cormorant Garamond"/>
              </a:rPr>
              <a:t>“Không có gì là không thể đối với người ủng hộ mong muốn bằng niềm tin bền bỉ.”</a:t>
            </a:r>
          </a:p>
          <a:p>
            <a:pPr algn="l"/>
            <a:r>
              <a:rPr lang="vi-VN" b="0" i="0" dirty="0">
                <a:solidFill>
                  <a:srgbClr val="000000"/>
                </a:solidFill>
                <a:effectLst/>
                <a:latin typeface="Cormorant Garamond"/>
              </a:rPr>
              <a:t>“Mọi thành tựu, bất kể bản chất hay mục đích của nó là gì, đều phải bắt đầu bằng một khao khát mãnh liệt, cháy bỏng về một điều gì đó rõ ràng.”</a:t>
            </a:r>
          </a:p>
          <a:p>
            <a:pPr algn="l"/>
            <a:r>
              <a:rPr lang="vi-VN" b="0" i="0" dirty="0">
                <a:solidFill>
                  <a:srgbClr val="000000"/>
                </a:solidFill>
                <a:effectLst/>
                <a:latin typeface="Cormorant Garamond"/>
              </a:rPr>
              <a:t>“Niềm tin là một trạng thái tâm trí có thể được tạo ra bởi sự tự ám thị.”</a:t>
            </a:r>
          </a:p>
          <a:p>
            <a:pPr algn="l"/>
            <a:r>
              <a:rPr lang="vi-VN" b="0" i="0" dirty="0">
                <a:solidFill>
                  <a:srgbClr val="000000"/>
                </a:solidFill>
                <a:effectLst/>
                <a:latin typeface="Cormorant Garamond"/>
              </a:rPr>
              <a:t>“Niềm tin là một trạng thái tâm trí có thể được tạo ra hoặc tạo ra bởi những lời khẳng định hoặc hướng dẫn lặp đi lặp lại cho tiềm thức, thông qua nguyên tắc tự kỷ ám thị.”</a:t>
            </a:r>
          </a:p>
          <a:p>
            <a:pPr algn="l"/>
            <a:r>
              <a:rPr lang="vi-VN" b="0" i="0" dirty="0">
                <a:solidFill>
                  <a:srgbClr val="000000"/>
                </a:solidFill>
                <a:effectLst/>
                <a:latin typeface="Cormorant Garamond"/>
              </a:rPr>
              <a:t>“Việc lặp lại hoặc khẳng định các mệnh lệnh trong tiềm thức của bạn là phương pháp duy nhất để phát triển cảm xúc đức tin một cách tự nguyện.”</a:t>
            </a:r>
          </a:p>
          <a:p>
            <a:pPr algn="l"/>
            <a:r>
              <a:rPr lang="vi-VN" b="0" i="0" dirty="0">
                <a:solidFill>
                  <a:srgbClr val="000000"/>
                </a:solidFill>
                <a:effectLst/>
                <a:latin typeface="Cormorant Garamond"/>
              </a:rPr>
              <a:t>“Tất cả những suy nghĩ đã được cảm hóa (cảm giác đã cho) và trộn lẫn với niềm tin bắt đầu ngay lập tức chuyển thành tương đương vật chất hoặc đối tác của chúng.”</a:t>
            </a:r>
          </a:p>
          <a:p>
            <a:pPr algn="l"/>
            <a:r>
              <a:rPr lang="vi-VN" b="0" i="0" dirty="0">
                <a:solidFill>
                  <a:srgbClr val="000000"/>
                </a:solidFill>
                <a:effectLst/>
                <a:latin typeface="Cormorant Garamond"/>
              </a:rPr>
              <a:t>“Mỗi chúng ta là chính chúng ta vì những suy nghĩ thống trị mà chúng ta cho phép chiếm giữ tâm trí của mình.”</a:t>
            </a:r>
          </a:p>
          <a:p>
            <a:pPr algn="l"/>
            <a:r>
              <a:rPr lang="vi-VN" b="0" i="0" dirty="0">
                <a:solidFill>
                  <a:srgbClr val="000000"/>
                </a:solidFill>
                <a:effectLst/>
                <a:latin typeface="Cormorant Garamond"/>
              </a:rPr>
              <a:t>“Bất kỳ ý tưởng, kế hoạch hay mục đích nào cũng có thể được hình thành trong tâm trí thông qua việc lặp đi lặp lại suy nghĩ.”</a:t>
            </a:r>
          </a:p>
          <a:p>
            <a:pPr algn="l"/>
            <a:r>
              <a:rPr lang="vi-VN" b="0" i="0" dirty="0">
                <a:solidFill>
                  <a:srgbClr val="000000"/>
                </a:solidFill>
                <a:effectLst/>
                <a:latin typeface="Cormorant Garamond"/>
              </a:rPr>
              <a:t>“Tiềm thức của bạn chỉ nhận ra và hành động dựa trên những suy nghĩ đã được trộn lẫn với cảm xúc hoặc cảm xúc.”</a:t>
            </a:r>
          </a:p>
          <a:p>
            <a:pPr algn="l"/>
            <a:r>
              <a:rPr lang="vi-VN" b="0" i="0" dirty="0">
                <a:solidFill>
                  <a:srgbClr val="000000"/>
                </a:solidFill>
                <a:effectLst/>
                <a:latin typeface="Cormorant Garamond"/>
              </a:rPr>
              <a:t>“Khi hình dung (với đôi mắt nhắm nghiền) số tiền bạn định tích lũy, hãy hình dung chính bạn đang cung cấp dịch vụ hoặc giao hàng hóa mà bạn định trả để đổi lấy số tiền này.</a:t>
            </a:r>
          </a:p>
          <a:p>
            <a:pPr algn="l"/>
            <a:r>
              <a:rPr lang="vi-VN" b="0" i="0" dirty="0">
                <a:solidFill>
                  <a:srgbClr val="000000"/>
                </a:solidFill>
                <a:effectLst/>
                <a:latin typeface="Cormorant Garamond"/>
              </a:rPr>
              <a:t>“Đi vào một nơi yên tĩnh (tốt nhất là trên giường vào ban đêm), nơi bạn sẽ không bị quấy rầy hoặc bị quấy rầy, nhắm mắt lại và lặp lại thành tiếng (để bạn có thể nghe thấy lời của chính mình) bản viết về số tiền bạn dự định tích lũy , thời hạn tích lũy và mô tả về dịch vụ hoặc hàng hóa mà bạn dự định trả lại tiền.”</a:t>
            </a:r>
          </a:p>
          <a:p>
            <a:pPr algn="l"/>
            <a:r>
              <a:rPr lang="vi-VN" b="0" i="0" dirty="0">
                <a:solidFill>
                  <a:srgbClr val="000000"/>
                </a:solidFill>
                <a:effectLst/>
                <a:latin typeface="Cormorant Garamond"/>
              </a:rPr>
              <a:t>“Khi bạn thực hiện những hướng dẫn này, hãy thấy rằng bạn đã sở hữu số tiền này. Ví dụ: giả sử bạn dự định tích lũy 500.000 đô la vào ngày đầu tiên của tháng 1, tức là 5 năm sau đó, bạn dự định cung cấp các dịch vụ cá nhân để đổi lấy số tiền với tư cách là đại diện bán hàng.”</a:t>
            </a:r>
          </a:p>
          <a:p>
            <a:pPr algn="l"/>
            <a:r>
              <a:rPr lang="vi-VN" b="0" i="0" dirty="0">
                <a:solidFill>
                  <a:srgbClr val="000000"/>
                </a:solidFill>
                <a:effectLst/>
                <a:latin typeface="Cormorant Garamond"/>
              </a:rPr>
              <a:t>Tuyên bố bằng văn bản về mục đích của bạn nên tương tự như sau:</a:t>
            </a:r>
          </a:p>
          <a:p>
            <a:r>
              <a:rPr lang="vi-VN" b="0" dirty="0">
                <a:effectLst/>
                <a:latin typeface="Cormorant Garamond"/>
              </a:rPr>
              <a:t>Vào ngày đầu tiên của tháng Giêng, [ở đây nêu rõ năm], tôi sẽ sở hữu 500.000 đô la, số tiền này sẽ đến với tôi với số lượng khác nhau tùy từng thời điểm trong thời gian tạm thời. Để đổi lấy số tiền này, tôi sẽ cung cấp dịch vụ hiệu quả nhất mà tôi có khả năng, cung cấp đầy đủ số lượng nhất có thể và chất lượng dịch vụ tốt nhất có thể trong khả năng bán hàng…. (mô tả dịch vụ hoặc hàng hóa bạn định bán). Tôi tin rằng tôi sẽ sở hữu số tiền này. Niềm tin của tôi mạnh mẽ đến mức bây giờ tôi có thể nhìn thấy số tiền này trước mắt mình. Tôi có thể chạm vào nó bằng tay. Nó hiện đang chờ chuyển giao cho tôi vào thời điểm đó và theo tỷ lệ mà tôi cung cấp dịch vụ, tôi dự định sẽ trả lại cho nó. Tôi đang chờ đợi một kế hoạch để tích lũy số tiền này và tôi sẽ làm theo kế hoạch đó khi nhận được.</a:t>
            </a:r>
            <a:endParaRPr lang="vi-VN" dirty="0">
              <a:effectLst/>
              <a:latin typeface="Cormorant Garamond"/>
            </a:endParaRPr>
          </a:p>
          <a:p>
            <a:pPr algn="l"/>
            <a:r>
              <a:rPr lang="vi-VN" b="0" i="0" dirty="0">
                <a:solidFill>
                  <a:srgbClr val="000000"/>
                </a:solidFill>
                <a:effectLst/>
                <a:latin typeface="Cormorant Garamond"/>
              </a:rPr>
              <a:t>“Lặp lại chương trình này cả đêm lẫn sáng cho đến khi bạn có thể hình dung rõ ràng (trong trí tưởng tượng của mình) số tiền bạn định tích lũy.”</a:t>
            </a:r>
          </a:p>
          <a:p>
            <a:pPr algn="l"/>
            <a:r>
              <a:rPr lang="vi-VN" b="0" i="0" dirty="0">
                <a:solidFill>
                  <a:srgbClr val="000000"/>
                </a:solidFill>
                <a:effectLst/>
                <a:latin typeface="Cormorant Garamond"/>
              </a:rPr>
              <a:t>“Đặt một bản sao tuyên bố của bạn ở nơi bạn có thể nhìn thấy nó vào ban đêm và buổi sáng, và đọc nó ngay trước khi nghỉ hưu và sau khi thức dậy cho đến khi nó được ghi nhớ.”</a:t>
            </a:r>
          </a:p>
          <a:p>
            <a:pPr algn="l"/>
            <a:r>
              <a:rPr lang="vi-VN" b="0" i="0" dirty="0">
                <a:solidFill>
                  <a:srgbClr val="000000"/>
                </a:solidFill>
                <a:effectLst/>
                <a:latin typeface="Cormorant Garamond"/>
              </a:rPr>
              <a:t>“Có hai loại kiến ​​thức. Một là chung chung; khác, chuyên ngành. Kiến thức phổ thông, cho dù nó có thể nhiều về số lượng hay đa dạng đến đâu, cũng chỉ được sử dụng rất ít trong việc tích lũy tiền bạc.”</a:t>
            </a:r>
          </a:p>
          <a:p>
            <a:pPr algn="l"/>
            <a:r>
              <a:rPr lang="vi-VN" b="0" i="0" dirty="0">
                <a:solidFill>
                  <a:srgbClr val="000000"/>
                </a:solidFill>
                <a:effectLst/>
                <a:latin typeface="Cormorant Garamond"/>
              </a:rPr>
              <a:t>“Kiến thức chỉ là sức mạnh tiềm tàng. Nó chỉ trở thành quyền lực khi, và nếu, nó được tổ chức thành những kế hoạch hành động nhất định và hướng đến một mục đích nhất định.”</a:t>
            </a:r>
          </a:p>
          <a:p>
            <a:pPr algn="l"/>
            <a:r>
              <a:rPr lang="vi-VN" b="0" i="0" dirty="0">
                <a:solidFill>
                  <a:srgbClr val="000000"/>
                </a:solidFill>
                <a:effectLst/>
                <a:latin typeface="Cormorant Garamond"/>
              </a:rPr>
              <a:t>“Cá nhân có thể tổ chức và chỉ đạo một Nhóm Chủ mưu gồm những người sở hữu kiến ​​thức hữu ích trong việc tích lũy tiền bạc cũng được giáo dục như bất kỳ ai trong nhóm. Hãy nhớ rằng nếu bạn cảm thấy tự ti vì việc học hành của bạn bị hạn chế.”</a:t>
            </a:r>
          </a:p>
          <a:p>
            <a:pPr algn="l"/>
            <a:r>
              <a:rPr lang="vi-VN" b="0" i="0" dirty="0">
                <a:solidFill>
                  <a:srgbClr val="000000"/>
                </a:solidFill>
                <a:effectLst/>
                <a:latin typeface="Cormorant Garamond"/>
              </a:rPr>
              <a:t>“Mục đích chính của bạn trong cuộc sống, mục tiêu mà bạn đang hướng tới, sẽ giúp xác định kiến ​​thức bạn cần.”</a:t>
            </a:r>
          </a:p>
          <a:p>
            <a:pPr algn="l"/>
            <a:r>
              <a:rPr lang="vi-VN" b="0" i="0" dirty="0">
                <a:solidFill>
                  <a:srgbClr val="000000"/>
                </a:solidFill>
                <a:effectLst/>
                <a:latin typeface="Cormorant Garamond"/>
              </a:rPr>
              <a:t>“Khi kiến ​​thức có được, nó phải được tổ chức và đưa vào sử dụng, cho một mục đích xác định, thông qua các kế hoạch thực tế. Kiến thức không có giá trị nào ngoại trừ giá trị có thể thu được từ ứng dụng của nó cho một mục đích xứng đáng nào đó.”</a:t>
            </a:r>
          </a:p>
          <a:p>
            <a:pPr algn="l"/>
            <a:r>
              <a:rPr lang="vi-VN" b="0" i="0" dirty="0">
                <a:solidFill>
                  <a:srgbClr val="000000"/>
                </a:solidFill>
                <a:effectLst/>
                <a:latin typeface="Cormorant Garamond"/>
              </a:rPr>
              <a:t>“Những người thành công, trong mọi lĩnh vực, không bao giờ ngừng tiếp thu kiến ​​thức chuyên môn liên quan đến mục đích, công việc kinh doanh hoặc nghề nghiệp chính của họ.”</a:t>
            </a:r>
          </a:p>
          <a:p>
            <a:pPr algn="l"/>
            <a:r>
              <a:rPr lang="vi-VN" b="0" i="0" dirty="0">
                <a:solidFill>
                  <a:srgbClr val="000000"/>
                </a:solidFill>
                <a:effectLst/>
                <a:latin typeface="Cormorant Garamond"/>
              </a:rPr>
              <a:t>“Người ngừng học chỉ vì đã học xong sẽ vĩnh viễn trở thành kẻ tầm thường, bất kể người đó được gọi là gì.”</a:t>
            </a:r>
          </a:p>
          <a:p>
            <a:pPr algn="l"/>
            <a:r>
              <a:rPr lang="vi-VN" b="0" i="0" dirty="0">
                <a:solidFill>
                  <a:srgbClr val="000000"/>
                </a:solidFill>
                <a:effectLst/>
                <a:latin typeface="Cormorant Garamond"/>
              </a:rPr>
              <a:t>“Con đường thành công là con đường không ngừng theo đuổi tri thức.”</a:t>
            </a:r>
          </a:p>
          <a:p>
            <a:pPr algn="l"/>
            <a:r>
              <a:rPr lang="vi-VN" b="0" i="0" dirty="0">
                <a:solidFill>
                  <a:srgbClr val="000000"/>
                </a:solidFill>
                <a:effectLst/>
                <a:latin typeface="Cormorant Garamond"/>
              </a:rPr>
              <a:t>“Chúng ta vươn lên vị trí cao hoặc ở dưới đáy vì những điều kiện mà chúng ta có thể kiểm soát nếu chúng ta muốn kiểm soát chúng.”</a:t>
            </a:r>
          </a:p>
          <a:p>
            <a:pPr algn="l"/>
            <a:r>
              <a:rPr lang="vi-VN" b="0" i="0" dirty="0">
                <a:solidFill>
                  <a:srgbClr val="000000"/>
                </a:solidFill>
                <a:effectLst/>
                <a:latin typeface="Cormorant Garamond"/>
              </a:rPr>
              <a:t>“Ai cũng có thể mong muốn giàu có, và hầu hết mọi người đều như vậy, nhưng chỉ một số ít biết rằng một kế hoạch rõ ràng, cộng với khao khát cháy bỏng về sự giàu có, là cách duy nhất đáng tin cậy để tích lũy của cải.”</a:t>
            </a:r>
          </a:p>
          <a:p>
            <a:pPr algn="l"/>
            <a:r>
              <a:rPr lang="vi-VN" b="0" i="0" dirty="0">
                <a:solidFill>
                  <a:srgbClr val="000000"/>
                </a:solidFill>
                <a:effectLst/>
                <a:latin typeface="Cormorant Garamond"/>
              </a:rPr>
              <a:t>“Giới hạn duy nhất là những gì người ta thiết lập trong tâm trí của chính mình.”</a:t>
            </a:r>
          </a:p>
          <a:p>
            <a:pPr algn="l"/>
            <a:r>
              <a:rPr lang="vi-VN" b="0" i="0" dirty="0">
                <a:solidFill>
                  <a:srgbClr val="000000"/>
                </a:solidFill>
                <a:effectLst/>
                <a:latin typeface="Cormorant Garamond"/>
              </a:rPr>
              <a:t>“Ý tưởng có thể biến thành tiền thông qua sức mạnh của mục đích xác định, cộng với kế hoạch xác định.”</a:t>
            </a:r>
          </a:p>
          <a:p>
            <a:pPr algn="l"/>
            <a:r>
              <a:rPr lang="vi-VN" b="0" i="0" dirty="0">
                <a:solidFill>
                  <a:srgbClr val="000000"/>
                </a:solidFill>
                <a:effectLst/>
                <a:latin typeface="Cormorant Garamond"/>
              </a:rPr>
              <a:t>“Sự giàu có, khi chúng đến với số lượng lớn, không bao giờ là kết quả của sự làm việc chăm chỉ. Sự giàu có đến, nếu chúng đến, để đáp ứng những nhu cầu nhất định, dựa trên việc áp dụng những nguyên tắc nhất định, chứ không phải ngẫu nhiên hay may mắn.”</a:t>
            </a:r>
          </a:p>
          <a:p>
            <a:pPr algn="l"/>
            <a:r>
              <a:rPr lang="vi-VN" b="0" i="0" dirty="0">
                <a:solidFill>
                  <a:srgbClr val="000000"/>
                </a:solidFill>
                <a:effectLst/>
                <a:latin typeface="Cormorant Garamond"/>
              </a:rPr>
              <a:t>“Thành công không cần lời xin lỗi. Thất bại không cho phép viện cớ nào.”</a:t>
            </a:r>
          </a:p>
          <a:p>
            <a:pPr algn="l"/>
            <a:r>
              <a:rPr lang="vi-VN" b="0" i="0" dirty="0">
                <a:solidFill>
                  <a:srgbClr val="000000"/>
                </a:solidFill>
                <a:effectLst/>
                <a:latin typeface="Cormorant Garamond"/>
              </a:rPr>
              <a:t>“Thành tích của bạn không thể lớn hơn kế hoạch của bạn hợp lý.”</a:t>
            </a:r>
          </a:p>
          <a:p>
            <a:pPr algn="l"/>
            <a:r>
              <a:rPr lang="vi-VN" b="0" i="0" dirty="0">
                <a:solidFill>
                  <a:srgbClr val="000000"/>
                </a:solidFill>
                <a:effectLst/>
                <a:latin typeface="Cormorant Garamond"/>
              </a:rPr>
              <a:t>“Không một người nào theo triết lý này có thể kỳ vọng tích lũy tài sản một cách hợp lý mà không trải qua thất bại tạm thời.”</a:t>
            </a:r>
          </a:p>
          <a:p>
            <a:pPr algn="l"/>
            <a:r>
              <a:rPr lang="vi-VN" b="0" i="0" dirty="0">
                <a:solidFill>
                  <a:srgbClr val="000000"/>
                </a:solidFill>
                <a:effectLst/>
                <a:latin typeface="Cormorant Garamond"/>
              </a:rPr>
              <a:t>“Khi thất bại đến, hãy chấp nhận nó như một dấu hiệu cho thấy kế hoạch của bạn không hợp lý, xây dựng lại những kế hoạch đó và một lần nữa dong buồm hướng tới mục tiêu mà bạn hằng mong muốn.”</a:t>
            </a:r>
          </a:p>
          <a:p>
            <a:pPr algn="l"/>
            <a:r>
              <a:rPr lang="vi-VN" b="0" i="0" dirty="0">
                <a:solidFill>
                  <a:srgbClr val="000000"/>
                </a:solidFill>
                <a:effectLst/>
                <a:latin typeface="Cormorant Garamond"/>
              </a:rPr>
              <a:t>“Kẻ bỏ cuộc không bao giờ chiến thắng—và người chiến thắng không bao giờ bỏ cuộc.”</a:t>
            </a:r>
          </a:p>
          <a:p>
            <a:pPr algn="l"/>
            <a:r>
              <a:rPr lang="vi-VN" b="0" i="0" dirty="0">
                <a:solidFill>
                  <a:srgbClr val="000000"/>
                </a:solidFill>
                <a:effectLst/>
                <a:latin typeface="Cormorant Garamond"/>
              </a:rPr>
              <a:t>“Một cấp dưới không thể mong đợi một cách hợp lý khoản thù lao mà một nhà lãnh đạo được hưởng, mặc dù nhiều cấp dưới đã phạm sai lầm khi mong đợi khoản tiền đó.”</a:t>
            </a:r>
          </a:p>
          <a:p>
            <a:pPr algn="l"/>
            <a:r>
              <a:rPr lang="vi-VN" b="0" i="0" dirty="0">
                <a:solidFill>
                  <a:srgbClr val="000000"/>
                </a:solidFill>
                <a:effectLst/>
                <a:latin typeface="Cormorant Garamond"/>
              </a:rPr>
              <a:t>“Hầu hết các nhà lãnh đạo vĩ đại đều bắt đầu với tư cách là những người đi theo. Họ trở thành những nhà lãnh đạo vĩ đại bởi vì họ là những người đi theo thông minh.”</a:t>
            </a:r>
          </a:p>
          <a:p>
            <a:pPr algn="l"/>
            <a:r>
              <a:rPr lang="vi-VN" b="0" i="0" dirty="0">
                <a:solidFill>
                  <a:srgbClr val="000000"/>
                </a:solidFill>
                <a:effectLst/>
                <a:latin typeface="Cormorant Garamond"/>
              </a:rPr>
              <a:t>“Người có thể đi theo nhà lãnh đạo một cách hiệu quả nhất thường là người phát triển thành nhà lãnh đạo nhanh nhất.”</a:t>
            </a:r>
          </a:p>
          <a:p>
            <a:pPr algn="l"/>
            <a:r>
              <a:rPr lang="vi-VN" b="0" i="0" dirty="0">
                <a:solidFill>
                  <a:srgbClr val="000000"/>
                </a:solidFill>
                <a:effectLst/>
                <a:latin typeface="Cormorant Garamond"/>
              </a:rPr>
              <a:t>“Một người đi theo thông minh có nhiều lợi thế, trong số đó có cơ hội tiếp thu kiến ​​thức từ người lãnh đạo của mình.”</a:t>
            </a:r>
          </a:p>
          <a:p>
            <a:pPr algn="l"/>
            <a:r>
              <a:rPr lang="vi-VN" b="0" i="0" dirty="0">
                <a:solidFill>
                  <a:srgbClr val="000000"/>
                </a:solidFill>
                <a:effectLst/>
                <a:latin typeface="Cormorant Garamond"/>
              </a:rPr>
              <a:t>“Hầu hết mọi người trải qua cuộc đời như những kẻ thất bại vì họ có thói quen chờ đợi “thời điểm thích hợp” để bắt đầu làm điều gì đó đáng giá.”</a:t>
            </a:r>
          </a:p>
          <a:p>
            <a:pPr algn="l"/>
            <a:r>
              <a:rPr lang="vi-VN" b="0" i="0" dirty="0">
                <a:solidFill>
                  <a:srgbClr val="000000"/>
                </a:solidFill>
                <a:effectLst/>
                <a:latin typeface="Cormorant Garamond"/>
              </a:rPr>
              <a:t>“Trước khi bạn bắt đầu đàm phán để điều chỉnh lại mức lương ở vị trí hiện tại hoặc tìm kiếm việc làm ở nơi khác, hãy chắc chắn rằng bạn đáng giá hơn những gì bạn nhận được.”</a:t>
            </a:r>
          </a:p>
          <a:p>
            <a:pPr algn="l"/>
            <a:r>
              <a:rPr lang="vi-VN" b="0" i="0" dirty="0">
                <a:solidFill>
                  <a:srgbClr val="000000"/>
                </a:solidFill>
                <a:effectLst/>
                <a:latin typeface="Cormorant Garamond"/>
              </a:rPr>
              <a:t>“Nhiều người nhầm lẫn mong muốn của họ với phí chính đáng của họ.”</a:t>
            </a:r>
          </a:p>
          <a:p>
            <a:pPr algn="l"/>
            <a:r>
              <a:rPr lang="vi-VN" b="0" i="0" dirty="0">
                <a:solidFill>
                  <a:srgbClr val="000000"/>
                </a:solidFill>
                <a:effectLst/>
                <a:latin typeface="Cormorant Garamond"/>
              </a:rPr>
              <a:t>“Sự khôn ngoan đích thực thường dễ thấy qua sự khiêm tốn và im lặng.”</a:t>
            </a:r>
          </a:p>
          <a:p>
            <a:pPr algn="l"/>
            <a:r>
              <a:rPr lang="vi-VN" b="0" i="0" dirty="0">
                <a:solidFill>
                  <a:srgbClr val="000000"/>
                </a:solidFill>
                <a:effectLst/>
                <a:latin typeface="Cormorant Garamond"/>
              </a:rPr>
              <a:t>“Giàu có không đáp lại ước nguyện. Họ chỉ phản ứng với những kế hoạch nhất định, được hỗ trợ bởi những mong muốn nhất định, thông qua sự kiên trì không ngừng.”</a:t>
            </a:r>
          </a:p>
          <a:p>
            <a:pPr algn="l"/>
            <a:r>
              <a:rPr lang="vi-VN" b="0" i="0" dirty="0">
                <a:solidFill>
                  <a:srgbClr val="000000"/>
                </a:solidFill>
                <a:effectLst/>
                <a:latin typeface="Cormorant Garamond"/>
              </a:rPr>
              <a:t>“Khi một nhóm các bộ não riêng lẻ được phối hợp và hoạt động hài hòa, năng lượng gia tăng được tạo ra thông qua liên minh đó sẽ có sẵn cho mọi bộ não riêng lẻ trong nhóm.”</a:t>
            </a:r>
          </a:p>
        </p:txBody>
      </p:sp>
      <p:sp>
        <p:nvSpPr>
          <p:cNvPr id="4" name="Slide Number Placeholder 3"/>
          <p:cNvSpPr>
            <a:spLocks noGrp="1"/>
          </p:cNvSpPr>
          <p:nvPr>
            <p:ph type="sldNum" sz="quarter" idx="5"/>
          </p:nvPr>
        </p:nvSpPr>
        <p:spPr/>
        <p:txBody>
          <a:bodyPr/>
          <a:lstStyle/>
          <a:p>
            <a:fld id="{3733D7A2-C585-48BF-BF8C-C21FDC051F77}" type="slidenum">
              <a:rPr lang="en-US" smtClean="0"/>
              <a:t>7</a:t>
            </a:fld>
            <a:endParaRPr lang="en-US" dirty="0"/>
          </a:p>
        </p:txBody>
      </p:sp>
    </p:spTree>
    <p:extLst>
      <p:ext uri="{BB962C8B-B14F-4D97-AF65-F5344CB8AC3E}">
        <p14:creationId xmlns:p14="http://schemas.microsoft.com/office/powerpoint/2010/main" val="944877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1" i="0" kern="1200" dirty="0">
                <a:solidFill>
                  <a:schemeClr val="tx1"/>
                </a:solidFill>
                <a:effectLst/>
                <a:latin typeface="+mn-lt"/>
                <a:ea typeface="+mn-ea"/>
                <a:cs typeface="+mn-cs"/>
              </a:rPr>
              <a:t>Bảy cảm xúc tích cực chính:</a:t>
            </a:r>
            <a:endParaRPr lang="vi-VN" sz="1200" b="0" i="0" kern="1200" dirty="0">
              <a:solidFill>
                <a:schemeClr val="tx1"/>
              </a:solidFill>
              <a:effectLst/>
              <a:latin typeface="+mn-lt"/>
              <a:ea typeface="+mn-ea"/>
              <a:cs typeface="+mn-cs"/>
            </a:endParaRPr>
          </a:p>
          <a:p>
            <a:r>
              <a:rPr lang="vi-VN" sz="1200" b="0" i="0" kern="1200" dirty="0">
                <a:solidFill>
                  <a:schemeClr val="tx1"/>
                </a:solidFill>
                <a:effectLst/>
                <a:latin typeface="+mn-lt"/>
                <a:ea typeface="+mn-ea"/>
                <a:cs typeface="+mn-cs"/>
              </a:rPr>
              <a:t>1.Sự mong muốn</a:t>
            </a:r>
          </a:p>
          <a:p>
            <a:r>
              <a:rPr lang="vi-VN" sz="1200" b="0" i="0" kern="1200" dirty="0">
                <a:solidFill>
                  <a:schemeClr val="tx1"/>
                </a:solidFill>
                <a:effectLst/>
                <a:latin typeface="+mn-lt"/>
                <a:ea typeface="+mn-ea"/>
                <a:cs typeface="+mn-cs"/>
              </a:rPr>
              <a:t>2.Sự tin tưởng</a:t>
            </a:r>
          </a:p>
          <a:p>
            <a:r>
              <a:rPr lang="vi-VN" sz="1200" b="0" i="0" kern="1200" dirty="0">
                <a:solidFill>
                  <a:schemeClr val="tx1"/>
                </a:solidFill>
                <a:effectLst/>
                <a:latin typeface="+mn-lt"/>
                <a:ea typeface="+mn-ea"/>
                <a:cs typeface="+mn-cs"/>
              </a:rPr>
              <a:t>3.Yêu</a:t>
            </a:r>
          </a:p>
          <a:p>
            <a:r>
              <a:rPr lang="vi-VN" sz="1200" b="0" i="0" kern="1200" dirty="0">
                <a:solidFill>
                  <a:schemeClr val="tx1"/>
                </a:solidFill>
                <a:effectLst/>
                <a:latin typeface="+mn-lt"/>
                <a:ea typeface="+mn-ea"/>
                <a:cs typeface="+mn-cs"/>
              </a:rPr>
              <a:t>4.giới tính</a:t>
            </a:r>
          </a:p>
          <a:p>
            <a:r>
              <a:rPr lang="vi-VN" sz="1200" b="0" i="0" kern="1200" dirty="0">
                <a:solidFill>
                  <a:schemeClr val="tx1"/>
                </a:solidFill>
                <a:effectLst/>
                <a:latin typeface="+mn-lt"/>
                <a:ea typeface="+mn-ea"/>
                <a:cs typeface="+mn-cs"/>
              </a:rPr>
              <a:t>5.Sự nhiệt tình</a:t>
            </a:r>
          </a:p>
          <a:p>
            <a:r>
              <a:rPr lang="vi-VN" sz="1200" b="0" i="0" kern="1200" dirty="0">
                <a:solidFill>
                  <a:schemeClr val="tx1"/>
                </a:solidFill>
                <a:effectLst/>
                <a:latin typeface="+mn-lt"/>
                <a:ea typeface="+mn-ea"/>
                <a:cs typeface="+mn-cs"/>
              </a:rPr>
              <a:t>6.Lãng mạn</a:t>
            </a:r>
          </a:p>
          <a:p>
            <a:r>
              <a:rPr lang="vi-VN" sz="1200" b="0" i="0" kern="1200" dirty="0">
                <a:solidFill>
                  <a:schemeClr val="tx1"/>
                </a:solidFill>
                <a:effectLst/>
                <a:latin typeface="+mn-lt"/>
                <a:ea typeface="+mn-ea"/>
                <a:cs typeface="+mn-cs"/>
              </a:rPr>
              <a:t>7.Mong</a:t>
            </a:r>
          </a:p>
          <a:p>
            <a:r>
              <a:rPr lang="vi-VN" sz="1200" b="1" i="0" kern="1200" dirty="0">
                <a:solidFill>
                  <a:schemeClr val="tx1"/>
                </a:solidFill>
                <a:effectLst/>
                <a:latin typeface="+mn-lt"/>
                <a:ea typeface="+mn-ea"/>
                <a:cs typeface="+mn-cs"/>
              </a:rPr>
              <a:t>Bảy cảm xúc tiêu cực chính (Cần tránh):</a:t>
            </a:r>
            <a:endParaRPr lang="vi-VN" sz="1200" b="0" i="0" kern="1200" dirty="0">
              <a:solidFill>
                <a:schemeClr val="tx1"/>
              </a:solidFill>
              <a:effectLst/>
              <a:latin typeface="+mn-lt"/>
              <a:ea typeface="+mn-ea"/>
              <a:cs typeface="+mn-cs"/>
            </a:endParaRPr>
          </a:p>
          <a:p>
            <a:r>
              <a:rPr lang="vi-VN" sz="1200" b="0" i="0" kern="1200" dirty="0">
                <a:solidFill>
                  <a:schemeClr val="tx1"/>
                </a:solidFill>
                <a:effectLst/>
                <a:latin typeface="+mn-lt"/>
                <a:ea typeface="+mn-ea"/>
                <a:cs typeface="+mn-cs"/>
              </a:rPr>
              <a:t>1.Nỗi sợ</a:t>
            </a:r>
          </a:p>
          <a:p>
            <a:r>
              <a:rPr lang="vi-VN" sz="1200" b="0" i="0" kern="1200" dirty="0">
                <a:solidFill>
                  <a:schemeClr val="tx1"/>
                </a:solidFill>
                <a:effectLst/>
                <a:latin typeface="+mn-lt"/>
                <a:ea typeface="+mn-ea"/>
                <a:cs typeface="+mn-cs"/>
              </a:rPr>
              <a:t>2.Lòng ghen tị</a:t>
            </a:r>
          </a:p>
          <a:p>
            <a:r>
              <a:rPr lang="vi-VN" sz="1200" b="0" i="0" kern="1200" dirty="0">
                <a:solidFill>
                  <a:schemeClr val="tx1"/>
                </a:solidFill>
                <a:effectLst/>
                <a:latin typeface="+mn-lt"/>
                <a:ea typeface="+mn-ea"/>
                <a:cs typeface="+mn-cs"/>
              </a:rPr>
              <a:t>3.Sự thù ghét</a:t>
            </a:r>
          </a:p>
          <a:p>
            <a:r>
              <a:rPr lang="vi-VN" sz="1200" b="0" i="0" kern="1200" dirty="0">
                <a:solidFill>
                  <a:schemeClr val="tx1"/>
                </a:solidFill>
                <a:effectLst/>
                <a:latin typeface="+mn-lt"/>
                <a:ea typeface="+mn-ea"/>
                <a:cs typeface="+mn-cs"/>
              </a:rPr>
              <a:t>4.Sự trả thù</a:t>
            </a:r>
          </a:p>
          <a:p>
            <a:r>
              <a:rPr lang="vi-VN" sz="1200" b="0" i="0" kern="1200" dirty="0">
                <a:solidFill>
                  <a:schemeClr val="tx1"/>
                </a:solidFill>
                <a:effectLst/>
                <a:latin typeface="+mn-lt"/>
                <a:ea typeface="+mn-ea"/>
                <a:cs typeface="+mn-cs"/>
              </a:rPr>
              <a:t>5.Tham lam</a:t>
            </a:r>
          </a:p>
          <a:p>
            <a:r>
              <a:rPr lang="vi-VN" sz="1200" b="0" i="0" kern="1200" dirty="0">
                <a:solidFill>
                  <a:schemeClr val="tx1"/>
                </a:solidFill>
                <a:effectLst/>
                <a:latin typeface="+mn-lt"/>
                <a:ea typeface="+mn-ea"/>
                <a:cs typeface="+mn-cs"/>
              </a:rPr>
              <a:t>6.mê tín dị đoan</a:t>
            </a:r>
          </a:p>
          <a:p>
            <a:r>
              <a:rPr lang="vi-VN" sz="1200" b="0" i="0" kern="1200" dirty="0">
                <a:solidFill>
                  <a:schemeClr val="tx1"/>
                </a:solidFill>
                <a:effectLst/>
                <a:latin typeface="+mn-lt"/>
                <a:ea typeface="+mn-ea"/>
                <a:cs typeface="+mn-cs"/>
              </a:rPr>
              <a:t>7.Sự tức giận</a:t>
            </a:r>
          </a:p>
        </p:txBody>
      </p:sp>
      <p:sp>
        <p:nvSpPr>
          <p:cNvPr id="4" name="Slide Number Placeholder 3"/>
          <p:cNvSpPr>
            <a:spLocks noGrp="1"/>
          </p:cNvSpPr>
          <p:nvPr>
            <p:ph type="sldNum" sz="quarter" idx="10"/>
          </p:nvPr>
        </p:nvSpPr>
        <p:spPr/>
        <p:txBody>
          <a:bodyPr/>
          <a:lstStyle/>
          <a:p>
            <a:fld id="{3733D7A2-C585-48BF-BF8C-C21FDC051F77}" type="slidenum">
              <a:rPr lang="en-US" smtClean="0"/>
              <a:t>8</a:t>
            </a:fld>
            <a:endParaRPr lang="en-US" dirty="0"/>
          </a:p>
        </p:txBody>
      </p:sp>
    </p:spTree>
    <p:extLst>
      <p:ext uri="{BB962C8B-B14F-4D97-AF65-F5344CB8AC3E}">
        <p14:creationId xmlns:p14="http://schemas.microsoft.com/office/powerpoint/2010/main" val="3107902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33D7A2-C585-48BF-BF8C-C21FDC051F77}" type="slidenum">
              <a:rPr lang="en-US" smtClean="0"/>
              <a:t>9</a:t>
            </a:fld>
            <a:endParaRPr lang="en-US" dirty="0"/>
          </a:p>
        </p:txBody>
      </p:sp>
    </p:spTree>
    <p:extLst>
      <p:ext uri="{BB962C8B-B14F-4D97-AF65-F5344CB8AC3E}">
        <p14:creationId xmlns:p14="http://schemas.microsoft.com/office/powerpoint/2010/main" val="27926276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43A52079-6997-47B8-B262-4ED5D2EA2D74}" type="datetime1">
              <a:rPr lang="en-US" smtClean="0"/>
              <a:t>3/7/2023</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435887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50931825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5CB83234-995D-4149-8E1E-BC120E9070D5}" type="datetime1">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99793632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5CB83234-995D-4149-8E1E-BC120E9070D5}" type="datetime1">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42191212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B83234-995D-4149-8E1E-BC120E9070D5}" type="datetime1">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5103687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CB83234-995D-4149-8E1E-BC120E9070D5}" type="datetime1">
              <a:rPr lang="en-US" smtClean="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42578896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CB83234-995D-4149-8E1E-BC120E9070D5}" type="datetime1">
              <a:rPr lang="en-US" smtClean="0"/>
              <a:t>3/7/2023</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73262833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4CAC80CA-06EA-4D97-A1EC-F2A229B592C4}" type="datetime1">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9696769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AAA60CC4-6CA2-4A99-B83B-711E420D000E}" type="datetime1">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960343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3220161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5238998-10EA-455D-8FDC-3EBC7E198582}" type="datetime1">
              <a:rPr lang="en-US" smtClean="0"/>
              <a:t>3/7/2023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628884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113301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3/7/2023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256137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3/7/2023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632966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3/7/2023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83441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E378FF3-85EA-48E5-8D8C-1DB156807E49}" type="datetime1">
              <a:rPr lang="en-US" smtClean="0"/>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025983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3F94F13-1676-4B68-A383-661B657F6E63}" type="datetime1">
              <a:rPr lang="en-US" smtClean="0"/>
              <a:t>3/7/2023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60250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78000">
              <a:schemeClr val="tx1">
                <a:lumMod val="50000"/>
                <a:lumOff val="50000"/>
              </a:schemeClr>
            </a:gs>
            <a:gs pos="42000">
              <a:srgbClr val="0DC0FF"/>
            </a:gs>
            <a:gs pos="13000">
              <a:schemeClr val="tx2">
                <a:lumMod val="75000"/>
              </a:schemeClr>
            </a:gs>
            <a:gs pos="100000">
              <a:srgbClr val="0DC0FF"/>
            </a:gs>
          </a:gsLst>
          <a:lin ang="5400000" scaled="1"/>
          <a:tileRect/>
        </a:gradFill>
        <a:effectLst/>
      </p:bgPr>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5CB83234-995D-4149-8E1E-BC120E9070D5}" type="datetime1">
              <a:rPr lang="en-US" smtClean="0"/>
              <a:t>3/7/2023</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0037105"/>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 id="2147483736"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err="1">
                <a:solidFill>
                  <a:srgbClr val="FFFFFF"/>
                </a:solidFill>
              </a:rPr>
              <a:t>Nguyễn</a:t>
            </a:r>
            <a:r>
              <a:rPr lang="en-US" sz="3600" dirty="0">
                <a:solidFill>
                  <a:srgbClr val="FFFFFF"/>
                </a:solidFill>
              </a:rPr>
              <a:t> </a:t>
            </a:r>
            <a:r>
              <a:rPr lang="en-US" sz="3600" dirty="0" err="1">
                <a:solidFill>
                  <a:srgbClr val="FFFFFF"/>
                </a:solidFill>
              </a:rPr>
              <a:t>Hà</a:t>
            </a:r>
            <a:r>
              <a:rPr lang="en-US" sz="3600" dirty="0">
                <a:solidFill>
                  <a:srgbClr val="FFFFFF"/>
                </a:solidFill>
              </a:rPr>
              <a:t> </a:t>
            </a:r>
            <a:r>
              <a:rPr lang="en-US" sz="3600" dirty="0" err="1">
                <a:solidFill>
                  <a:srgbClr val="FFFFFF"/>
                </a:solidFill>
              </a:rPr>
              <a:t>Anh</a:t>
            </a:r>
            <a:r>
              <a:rPr lang="en-US" sz="3600" dirty="0">
                <a:solidFill>
                  <a:srgbClr val="FFFFFF"/>
                </a:solidFill>
              </a:rPr>
              <a:t> </a:t>
            </a:r>
            <a:r>
              <a:rPr lang="en-US" sz="3600" dirty="0" err="1">
                <a:solidFill>
                  <a:srgbClr val="FFFFFF"/>
                </a:solidFill>
              </a:rPr>
              <a:t>Quốc</a:t>
            </a:r>
            <a:r>
              <a:rPr lang="en-US" sz="3600" dirty="0">
                <a:solidFill>
                  <a:srgbClr val="FFFFFF"/>
                </a:solidFill>
              </a:rPr>
              <a:t> </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spcAft>
                <a:spcPts val="600"/>
              </a:spcAft>
            </a:pPr>
            <a:r>
              <a:rPr lang="vi-VN" b="1" dirty="0">
                <a:solidFill>
                  <a:schemeClr val="bg1"/>
                </a:solidFill>
              </a:rPr>
              <a:t>Thinking to make money</a:t>
            </a:r>
            <a:endParaRPr lang="en-US" sz="1800" b="1" dirty="0">
              <a:solidFill>
                <a:schemeClr val="bg1"/>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EF8D2-2105-5DD4-6DCF-B2EE9B9A3702}"/>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KẾT THÚC</a:t>
            </a:r>
          </a:p>
        </p:txBody>
      </p:sp>
      <p:sp>
        <p:nvSpPr>
          <p:cNvPr id="3" name="Content Placeholder 2">
            <a:extLst>
              <a:ext uri="{FF2B5EF4-FFF2-40B4-BE49-F238E27FC236}">
                <a16:creationId xmlns:a16="http://schemas.microsoft.com/office/drawing/2014/main" id="{5932DC30-3F46-8B0C-BA0D-19411FE8F4F5}"/>
              </a:ext>
            </a:extLst>
          </p:cNvPr>
          <p:cNvSpPr>
            <a:spLocks noGrp="1"/>
          </p:cNvSpPr>
          <p:nvPr>
            <p:ph idx="1"/>
          </p:nvPr>
        </p:nvSpPr>
        <p:spPr>
          <a:xfrm>
            <a:off x="1154954" y="2834640"/>
            <a:ext cx="8825659" cy="3185160"/>
          </a:xfrm>
        </p:spPr>
        <p:txBody>
          <a:bodyPr>
            <a:normAutofit/>
          </a:bodyPr>
          <a:lstStyle/>
          <a:p>
            <a:pPr marL="0" indent="0" algn="ctr">
              <a:buNone/>
            </a:pPr>
            <a:r>
              <a:rPr lang="en-US" sz="3000" dirty="0" err="1">
                <a:latin typeface="Arial" panose="020B0604020202020204" pitchFamily="34" charset="0"/>
                <a:cs typeface="Arial" panose="020B0604020202020204" pitchFamily="34" charset="0"/>
              </a:rPr>
              <a:t>Cảm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ơn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mọi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người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đã</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lắng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nghe</a:t>
            </a:r>
            <a:endParaRPr lang="en-US" sz="3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44009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vi-VN" dirty="0"/>
              <a:t>Why have money ?</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8644" y="2490429"/>
            <a:ext cx="10284541" cy="4367571"/>
          </a:xfrm>
        </p:spPr>
      </p:pic>
    </p:spTree>
    <p:extLst>
      <p:ext uri="{BB962C8B-B14F-4D97-AF65-F5344CB8AC3E}">
        <p14:creationId xmlns:p14="http://schemas.microsoft.com/office/powerpoint/2010/main" val="1154140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742950"/>
            <a:ext cx="8761413" cy="1074420"/>
          </a:xfrm>
        </p:spPr>
        <p:txBody>
          <a:bodyPr/>
          <a:lstStyle/>
          <a:p>
            <a:r>
              <a:rPr lang="vi-VN" dirty="0"/>
              <a:t>MY PRESENTATION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607889746"/>
              </p:ext>
            </p:extLst>
          </p:nvPr>
        </p:nvGraphicFramePr>
        <p:xfrm>
          <a:off x="1304290" y="2283460"/>
          <a:ext cx="8824914" cy="3134360"/>
        </p:xfrm>
        <a:graphic>
          <a:graphicData uri="http://schemas.openxmlformats.org/drawingml/2006/table">
            <a:tbl>
              <a:tblPr firstRow="1" bandRow="1">
                <a:tableStyleId>{5C22544A-7EE6-4342-B048-85BDC9FD1C3A}</a:tableStyleId>
              </a:tblPr>
              <a:tblGrid>
                <a:gridCol w="4412457">
                  <a:extLst>
                    <a:ext uri="{9D8B030D-6E8A-4147-A177-3AD203B41FA5}">
                      <a16:colId xmlns:a16="http://schemas.microsoft.com/office/drawing/2014/main" val="3137478842"/>
                    </a:ext>
                  </a:extLst>
                </a:gridCol>
                <a:gridCol w="4412457">
                  <a:extLst>
                    <a:ext uri="{9D8B030D-6E8A-4147-A177-3AD203B41FA5}">
                      <a16:colId xmlns:a16="http://schemas.microsoft.com/office/drawing/2014/main" val="297848178"/>
                    </a:ext>
                  </a:extLst>
                </a:gridCol>
              </a:tblGrid>
              <a:tr h="1567180">
                <a:tc>
                  <a:txBody>
                    <a:bodyPr/>
                    <a:lstStyle/>
                    <a:p>
                      <a:r>
                        <a:rPr lang="vi-VN" sz="2000" b="1" dirty="0"/>
                        <a:t>1. NHỮNG Ý TƯỞNG LỚN </a:t>
                      </a:r>
                    </a:p>
                  </a:txBody>
                  <a:tcPr>
                    <a:solidFill>
                      <a:schemeClr val="tx1">
                        <a:lumMod val="75000"/>
                        <a:lumOff val="25000"/>
                      </a:schemeClr>
                    </a:solidFill>
                  </a:tcPr>
                </a:tc>
                <a:tc>
                  <a:txBody>
                    <a:bodyPr/>
                    <a:lstStyle/>
                    <a:p>
                      <a:r>
                        <a:rPr lang="vi-VN" sz="2000" b="1" dirty="0"/>
                        <a:t>2. Phương pháp mong muốn giàu có thể chuyển đổi thành tương đương tài chính gồm những thực thể rõ ràng </a:t>
                      </a:r>
                    </a:p>
                  </a:txBody>
                  <a:tcPr>
                    <a:solidFill>
                      <a:schemeClr val="tx1">
                        <a:lumMod val="75000"/>
                        <a:lumOff val="25000"/>
                      </a:schemeClr>
                    </a:solidFill>
                  </a:tcPr>
                </a:tc>
                <a:extLst>
                  <a:ext uri="{0D108BD9-81ED-4DB2-BD59-A6C34878D82A}">
                    <a16:rowId xmlns:a16="http://schemas.microsoft.com/office/drawing/2014/main" val="3379714428"/>
                  </a:ext>
                </a:extLst>
              </a:tr>
              <a:tr h="1567180">
                <a:tc>
                  <a:txBody>
                    <a:bodyPr/>
                    <a:lstStyle/>
                    <a:p>
                      <a:r>
                        <a:rPr lang="vi-VN" sz="2000" b="1" dirty="0">
                          <a:solidFill>
                            <a:schemeClr val="bg1"/>
                          </a:solidFill>
                        </a:rPr>
                        <a:t>3. Những Cảm Xúc </a:t>
                      </a:r>
                    </a:p>
                  </a:txBody>
                  <a:tcPr>
                    <a:solidFill>
                      <a:schemeClr val="tx1">
                        <a:lumMod val="75000"/>
                        <a:lumOff val="25000"/>
                      </a:schemeClr>
                    </a:solidFill>
                  </a:tcPr>
                </a:tc>
                <a:tc>
                  <a:txBody>
                    <a:bodyPr/>
                    <a:lstStyle/>
                    <a:p>
                      <a:endParaRPr lang="vi-VN" sz="2000" b="1" dirty="0"/>
                    </a:p>
                  </a:txBody>
                  <a:tcPr>
                    <a:solidFill>
                      <a:schemeClr val="tx1">
                        <a:lumMod val="75000"/>
                        <a:lumOff val="25000"/>
                      </a:schemeClr>
                    </a:solidFill>
                  </a:tcPr>
                </a:tc>
                <a:extLst>
                  <a:ext uri="{0D108BD9-81ED-4DB2-BD59-A6C34878D82A}">
                    <a16:rowId xmlns:a16="http://schemas.microsoft.com/office/drawing/2014/main" val="4254690077"/>
                  </a:ext>
                </a:extLst>
              </a:tr>
            </a:tbl>
          </a:graphicData>
        </a:graphic>
      </p:graphicFrame>
    </p:spTree>
    <p:extLst>
      <p:ext uri="{BB962C8B-B14F-4D97-AF65-F5344CB8AC3E}">
        <p14:creationId xmlns:p14="http://schemas.microsoft.com/office/powerpoint/2010/main" val="267514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761413" cy="2310306"/>
          </a:xfrm>
        </p:spPr>
        <p:txBody>
          <a:bodyPr/>
          <a:lstStyle/>
          <a:p>
            <a:pPr algn="ctr"/>
            <a:r>
              <a:rPr lang="vi-VN" sz="5000" b="1" dirty="0"/>
              <a:t>1. Những Ý Tưởng Lớn</a:t>
            </a:r>
          </a:p>
        </p:txBody>
      </p:sp>
    </p:spTree>
    <p:extLst>
      <p:ext uri="{BB962C8B-B14F-4D97-AF65-F5344CB8AC3E}">
        <p14:creationId xmlns:p14="http://schemas.microsoft.com/office/powerpoint/2010/main" val="641144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B73F49-0017-8D64-BD5C-F1DEEB8D87D3}"/>
              </a:ext>
            </a:extLst>
          </p:cNvPr>
          <p:cNvSpPr>
            <a:spLocks noGrp="1"/>
          </p:cNvSpPr>
          <p:nvPr>
            <p:ph idx="1"/>
          </p:nvPr>
        </p:nvSpPr>
        <p:spPr>
          <a:xfrm>
            <a:off x="994934" y="1071880"/>
            <a:ext cx="9874996" cy="4745990"/>
          </a:xfrm>
        </p:spPr>
        <p:txBody>
          <a:bodyPr>
            <a:normAutofit/>
          </a:bodyPr>
          <a:lstStyle/>
          <a:p>
            <a:r>
              <a:rPr lang="vi-VN" sz="2500" dirty="0">
                <a:solidFill>
                  <a:schemeClr val="bg1"/>
                </a:solidFill>
              </a:rPr>
              <a:t>1. Điểm khởi đầu của mọi thành tựu là mong muốn.</a:t>
            </a:r>
          </a:p>
          <a:p>
            <a:r>
              <a:rPr lang="vi-VN" sz="2500" dirty="0">
                <a:solidFill>
                  <a:schemeClr val="bg1"/>
                </a:solidFill>
              </a:rPr>
              <a:t>2.Bạn là chủ nhân của số phận của bạn.</a:t>
            </a:r>
          </a:p>
          <a:p>
            <a:r>
              <a:rPr lang="vi-VN" sz="2500" dirty="0">
                <a:solidFill>
                  <a:schemeClr val="bg1"/>
                </a:solidFill>
              </a:rPr>
              <a:t>3.Khi thất bại đến, hãy chấp nhận nó như một dấu hiệu cho thấy kế hoạch của bạn không hợp lý, hãy xây dựng lại những kế hoạch đó và một lần nữa dong buồm hướng tới mục tiêu mà bạn hằng mong muốn.</a:t>
            </a:r>
          </a:p>
          <a:p>
            <a:r>
              <a:rPr lang="vi-VN" sz="2500" dirty="0">
                <a:solidFill>
                  <a:schemeClr val="bg1"/>
                </a:solidFill>
              </a:rPr>
              <a:t>4.Thành công lớn nhất của bạn thường sẽ đến chỉ một bước sau thời điểm mà thất bại đã ập đến với bạn.</a:t>
            </a:r>
          </a:p>
          <a:p>
            <a:r>
              <a:rPr lang="vi-VN" sz="2500" dirty="0">
                <a:solidFill>
                  <a:schemeClr val="bg1"/>
                </a:solidFill>
              </a:rPr>
              <a:t>5.Đặt tâm trí của bạn vào một mục tiêu rõ ràng và quan sát xem thế giới đứng sang một bên để bạn vượt qua nhanh như thế nào.</a:t>
            </a:r>
          </a:p>
          <a:p>
            <a:endParaRPr lang="en-US" dirty="0">
              <a:solidFill>
                <a:schemeClr val="bg1"/>
              </a:solidFill>
            </a:endParaRPr>
          </a:p>
        </p:txBody>
      </p:sp>
    </p:spTree>
    <p:extLst>
      <p:ext uri="{BB962C8B-B14F-4D97-AF65-F5344CB8AC3E}">
        <p14:creationId xmlns:p14="http://schemas.microsoft.com/office/powerpoint/2010/main" val="60018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761413" cy="2969682"/>
          </a:xfrm>
        </p:spPr>
        <p:txBody>
          <a:bodyPr/>
          <a:lstStyle/>
          <a:p>
            <a:r>
              <a:rPr lang="vi-VN" b="1" dirty="0"/>
              <a:t>2. Phương pháp mong muốn giàu có thể chuyển đổi thành tương đương tài chính gồm những thực thể rõ ràng </a:t>
            </a:r>
          </a:p>
        </p:txBody>
      </p:sp>
    </p:spTree>
    <p:extLst>
      <p:ext uri="{BB962C8B-B14F-4D97-AF65-F5344CB8AC3E}">
        <p14:creationId xmlns:p14="http://schemas.microsoft.com/office/powerpoint/2010/main" val="286975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39926C-A53E-FFD3-5178-C34FA241ED7D}"/>
              </a:ext>
            </a:extLst>
          </p:cNvPr>
          <p:cNvSpPr>
            <a:spLocks noGrp="1"/>
          </p:cNvSpPr>
          <p:nvPr>
            <p:ph idx="1"/>
          </p:nvPr>
        </p:nvSpPr>
        <p:spPr>
          <a:xfrm>
            <a:off x="1154954" y="925830"/>
            <a:ext cx="8825659" cy="5093970"/>
          </a:xfrm>
        </p:spPr>
        <p:txBody>
          <a:bodyPr>
            <a:normAutofit fontScale="92500" lnSpcReduction="10000"/>
          </a:bodyPr>
          <a:lstStyle/>
          <a:p>
            <a:r>
              <a:rPr lang="vi-VN" sz="2500" b="0" dirty="0">
                <a:solidFill>
                  <a:schemeClr val="bg1"/>
                </a:solidFill>
                <a:effectLst/>
              </a:rPr>
              <a:t>1.Hãy ghi nhớ số tiền chính xác mà bạn mong muốn. Chỉ nói “Tôi muốn có thật nhiều tiền” là chưa đủ. Hãy chắc chắn về số lượng.”</a:t>
            </a:r>
          </a:p>
          <a:p>
            <a:r>
              <a:rPr lang="vi-VN" sz="2500" b="0" dirty="0">
                <a:solidFill>
                  <a:schemeClr val="bg1"/>
                </a:solidFill>
                <a:effectLst/>
              </a:rPr>
              <a:t>2.Xác định chính xác những gì bạn định trả lại cho số tiền bạn mong muốn. (Không có thực tế như “một cái gì đó cho không.”)</a:t>
            </a:r>
          </a:p>
          <a:p>
            <a:r>
              <a:rPr lang="vi-VN" sz="2500" b="0" dirty="0">
                <a:solidFill>
                  <a:schemeClr val="bg1"/>
                </a:solidFill>
                <a:effectLst/>
              </a:rPr>
              <a:t>3.Đặt ra một ngày xác định khi bạn có ý định sở hữu số tiền mà bạn mong muốn.</a:t>
            </a:r>
          </a:p>
          <a:p>
            <a:r>
              <a:rPr lang="vi-VN" sz="2500" b="0" dirty="0">
                <a:solidFill>
                  <a:schemeClr val="bg1"/>
                </a:solidFill>
                <a:effectLst/>
              </a:rPr>
              <a:t>4.Lập một kế hoạch cụ thể để thực hiện mong muốn của bạn và bắt đầu ngay lập tức, cho dù bạn đã sẵn sàng hay chưa, để đưa kế hoạch này vào hành động.</a:t>
            </a:r>
          </a:p>
          <a:p>
            <a:r>
              <a:rPr lang="vi-VN" sz="2500" b="0" dirty="0">
                <a:solidFill>
                  <a:schemeClr val="bg1"/>
                </a:solidFill>
                <a:effectLst/>
              </a:rPr>
              <a:t>5.Viết ra một tuyên bố rõ ràng, ngắn gọn về số tiền bạn dự định có được, nêu rõ thời hạn để có được số tiền đó, nêu rõ bạn định trả lại số tiền là bao nhiêu và mô tả rõ ràng kế hoạch mà bạn dự định tích lũy số tiền đó.</a:t>
            </a:r>
          </a:p>
          <a:p>
            <a:endParaRPr lang="en-US" dirty="0"/>
          </a:p>
        </p:txBody>
      </p:sp>
    </p:spTree>
    <p:extLst>
      <p:ext uri="{BB962C8B-B14F-4D97-AF65-F5344CB8AC3E}">
        <p14:creationId xmlns:p14="http://schemas.microsoft.com/office/powerpoint/2010/main" val="3760248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761413" cy="2112432"/>
          </a:xfrm>
        </p:spPr>
        <p:txBody>
          <a:bodyPr/>
          <a:lstStyle/>
          <a:p>
            <a:pPr algn="ctr"/>
            <a:r>
              <a:rPr lang="vi-VN" sz="4000" b="1" dirty="0"/>
              <a:t>3. Những Cảm Xúc </a:t>
            </a:r>
          </a:p>
        </p:txBody>
      </p:sp>
    </p:spTree>
    <p:extLst>
      <p:ext uri="{BB962C8B-B14F-4D97-AF65-F5344CB8AC3E}">
        <p14:creationId xmlns:p14="http://schemas.microsoft.com/office/powerpoint/2010/main" val="3395705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6A6EA6F-5022-6738-217B-13AA1E512950}"/>
              </a:ext>
            </a:extLst>
          </p:cNvPr>
          <p:cNvSpPr>
            <a:spLocks noGrp="1"/>
          </p:cNvSpPr>
          <p:nvPr>
            <p:ph idx="1"/>
          </p:nvPr>
        </p:nvSpPr>
        <p:spPr>
          <a:xfrm>
            <a:off x="1006364" y="614680"/>
            <a:ext cx="9280636" cy="5466080"/>
          </a:xfrm>
        </p:spPr>
        <p:txBody>
          <a:bodyPr>
            <a:noAutofit/>
          </a:bodyPr>
          <a:lstStyle/>
          <a:p>
            <a:pPr marL="0" indent="0">
              <a:buNone/>
            </a:pPr>
            <a:endParaRPr lang="en-US" sz="1500" dirty="0"/>
          </a:p>
        </p:txBody>
      </p:sp>
      <p:graphicFrame>
        <p:nvGraphicFramePr>
          <p:cNvPr id="5" name="Table 5">
            <a:extLst>
              <a:ext uri="{FF2B5EF4-FFF2-40B4-BE49-F238E27FC236}">
                <a16:creationId xmlns:a16="http://schemas.microsoft.com/office/drawing/2014/main" id="{B2AB308D-2D74-3C1D-210E-FEDD29D6961F}"/>
              </a:ext>
            </a:extLst>
          </p:cNvPr>
          <p:cNvGraphicFramePr>
            <a:graphicFrameLocks noGrp="1"/>
          </p:cNvGraphicFramePr>
          <p:nvPr>
            <p:extLst>
              <p:ext uri="{D42A27DB-BD31-4B8C-83A1-F6EECF244321}">
                <p14:modId xmlns:p14="http://schemas.microsoft.com/office/powerpoint/2010/main" val="679030116"/>
              </p:ext>
            </p:extLst>
          </p:nvPr>
        </p:nvGraphicFramePr>
        <p:xfrm>
          <a:off x="1734820" y="1234016"/>
          <a:ext cx="8128000" cy="3200400"/>
        </p:xfrm>
        <a:graphic>
          <a:graphicData uri="http://schemas.openxmlformats.org/drawingml/2006/table">
            <a:tbl>
              <a:tblPr firstRow="1" bandRow="1">
                <a:tableStyleId>{D7AC3CCA-C797-4891-BE02-D94E43425B78}</a:tableStyleId>
              </a:tblPr>
              <a:tblGrid>
                <a:gridCol w="3865880">
                  <a:extLst>
                    <a:ext uri="{9D8B030D-6E8A-4147-A177-3AD203B41FA5}">
                      <a16:colId xmlns:a16="http://schemas.microsoft.com/office/drawing/2014/main" val="3216664518"/>
                    </a:ext>
                  </a:extLst>
                </a:gridCol>
                <a:gridCol w="4262120">
                  <a:extLst>
                    <a:ext uri="{9D8B030D-6E8A-4147-A177-3AD203B41FA5}">
                      <a16:colId xmlns:a16="http://schemas.microsoft.com/office/drawing/2014/main" val="2156187646"/>
                    </a:ext>
                  </a:extLst>
                </a:gridCol>
              </a:tblGrid>
              <a:tr h="3708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vi-VN" sz="1800" b="1" kern="1200" dirty="0">
                          <a:solidFill>
                            <a:schemeClr val="bg1"/>
                          </a:solidFill>
                          <a:effectLst/>
                        </a:rPr>
                        <a:t>Bảy cảm xúc tích cực chính:</a:t>
                      </a:r>
                      <a:endParaRPr lang="vi-VN" sz="1800" b="0" kern="1200" dirty="0">
                        <a:solidFill>
                          <a:schemeClr val="bg1"/>
                        </a:solidFill>
                        <a:effectLst/>
                      </a:endParaRPr>
                    </a:p>
                    <a:p>
                      <a:endParaRPr lang="en-US" dirty="0"/>
                    </a:p>
                  </a:txBody>
                  <a:tcPr>
                    <a:solidFill>
                      <a:schemeClr val="tx1">
                        <a:lumMod val="50000"/>
                        <a:lumOff val="50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vi-VN" sz="1800" b="1" kern="1200" dirty="0">
                          <a:solidFill>
                            <a:schemeClr val="bg1"/>
                          </a:solidFill>
                          <a:effectLst/>
                        </a:rPr>
                        <a:t>Bảy cảm xúc tiêu cực chính (Cần tránh):</a:t>
                      </a:r>
                      <a:endParaRPr lang="vi-VN" sz="1800" b="0" kern="1200" dirty="0">
                        <a:solidFill>
                          <a:schemeClr val="bg1"/>
                        </a:solidFill>
                        <a:effectLst/>
                      </a:endParaRPr>
                    </a:p>
                    <a:p>
                      <a:endParaRPr lang="en-US" dirty="0"/>
                    </a:p>
                  </a:txBody>
                  <a:tcPr>
                    <a:solidFill>
                      <a:schemeClr val="tx1">
                        <a:lumMod val="50000"/>
                        <a:lumOff val="50000"/>
                      </a:schemeClr>
                    </a:solidFill>
                  </a:tcPr>
                </a:tc>
                <a:extLst>
                  <a:ext uri="{0D108BD9-81ED-4DB2-BD59-A6C34878D82A}">
                    <a16:rowId xmlns:a16="http://schemas.microsoft.com/office/drawing/2014/main" val="4245342143"/>
                  </a:ext>
                </a:extLst>
              </a:tr>
              <a:tr h="999914">
                <a:tc>
                  <a:txBody>
                    <a:bodyPr/>
                    <a:lstStyle/>
                    <a:p>
                      <a:r>
                        <a:rPr lang="vi-VN" sz="1800" b="0" kern="1200" dirty="0">
                          <a:solidFill>
                            <a:schemeClr val="bg1"/>
                          </a:solidFill>
                          <a:effectLst/>
                        </a:rPr>
                        <a:t>1.Sự mong muốn</a:t>
                      </a:r>
                    </a:p>
                    <a:p>
                      <a:r>
                        <a:rPr lang="vi-VN" sz="1800" b="0" kern="1200" dirty="0">
                          <a:solidFill>
                            <a:schemeClr val="bg1"/>
                          </a:solidFill>
                          <a:effectLst/>
                        </a:rPr>
                        <a:t>2.Sự tin tưởng</a:t>
                      </a:r>
                    </a:p>
                    <a:p>
                      <a:r>
                        <a:rPr lang="vi-VN" sz="1800" b="0" kern="1200" dirty="0">
                          <a:solidFill>
                            <a:schemeClr val="bg1"/>
                          </a:solidFill>
                          <a:effectLst/>
                        </a:rPr>
                        <a:t>3.Yêu</a:t>
                      </a:r>
                    </a:p>
                    <a:p>
                      <a:r>
                        <a:rPr lang="vi-VN" sz="1800" b="0" kern="1200" dirty="0">
                          <a:solidFill>
                            <a:schemeClr val="bg1"/>
                          </a:solidFill>
                          <a:effectLst/>
                        </a:rPr>
                        <a:t>4.giới tính</a:t>
                      </a:r>
                    </a:p>
                    <a:p>
                      <a:r>
                        <a:rPr lang="vi-VN" sz="1800" b="0" kern="1200" dirty="0">
                          <a:solidFill>
                            <a:schemeClr val="bg1"/>
                          </a:solidFill>
                          <a:effectLst/>
                        </a:rPr>
                        <a:t>5.Sự nhiệt tình</a:t>
                      </a:r>
                    </a:p>
                    <a:p>
                      <a:r>
                        <a:rPr lang="vi-VN" sz="1800" b="0" kern="1200" dirty="0">
                          <a:solidFill>
                            <a:schemeClr val="bg1"/>
                          </a:solidFill>
                          <a:effectLst/>
                        </a:rPr>
                        <a:t>6.Lãng mạn</a:t>
                      </a:r>
                    </a:p>
                    <a:p>
                      <a:r>
                        <a:rPr lang="vi-VN" sz="1800" b="0" kern="1200" dirty="0">
                          <a:solidFill>
                            <a:schemeClr val="bg1"/>
                          </a:solidFill>
                          <a:effectLst/>
                        </a:rPr>
                        <a:t>7.Mong</a:t>
                      </a:r>
                    </a:p>
                    <a:p>
                      <a:endParaRPr lang="en-US" dirty="0"/>
                    </a:p>
                  </a:txBody>
                  <a:tcPr>
                    <a:solidFill>
                      <a:srgbClr val="0DC0FF"/>
                    </a:solidFill>
                  </a:tcPr>
                </a:tc>
                <a:tc>
                  <a:txBody>
                    <a:bodyPr/>
                    <a:lstStyle/>
                    <a:p>
                      <a:r>
                        <a:rPr lang="vi-VN" sz="1800" b="0" kern="1200" dirty="0">
                          <a:solidFill>
                            <a:schemeClr val="bg1"/>
                          </a:solidFill>
                          <a:effectLst/>
                        </a:rPr>
                        <a:t>1.Nỗi sợ</a:t>
                      </a:r>
                    </a:p>
                    <a:p>
                      <a:r>
                        <a:rPr lang="vi-VN" sz="1800" b="0" kern="1200" dirty="0">
                          <a:solidFill>
                            <a:schemeClr val="bg1"/>
                          </a:solidFill>
                          <a:effectLst/>
                        </a:rPr>
                        <a:t>2.Lòng ghen tị</a:t>
                      </a:r>
                    </a:p>
                    <a:p>
                      <a:r>
                        <a:rPr lang="vi-VN" sz="1800" b="0" kern="1200" dirty="0">
                          <a:solidFill>
                            <a:schemeClr val="bg1"/>
                          </a:solidFill>
                          <a:effectLst/>
                        </a:rPr>
                        <a:t>3.Sự thù ghét</a:t>
                      </a:r>
                    </a:p>
                    <a:p>
                      <a:r>
                        <a:rPr lang="vi-VN" sz="1800" b="0" kern="1200" dirty="0">
                          <a:solidFill>
                            <a:schemeClr val="bg1"/>
                          </a:solidFill>
                          <a:effectLst/>
                        </a:rPr>
                        <a:t>4.Sự trả thù</a:t>
                      </a:r>
                    </a:p>
                    <a:p>
                      <a:r>
                        <a:rPr lang="vi-VN" sz="1800" b="0" kern="1200" dirty="0">
                          <a:solidFill>
                            <a:schemeClr val="bg1"/>
                          </a:solidFill>
                          <a:effectLst/>
                        </a:rPr>
                        <a:t>5.Tham lam</a:t>
                      </a:r>
                    </a:p>
                    <a:p>
                      <a:r>
                        <a:rPr lang="vi-VN" sz="1800" b="0" kern="1200" dirty="0">
                          <a:solidFill>
                            <a:schemeClr val="bg1"/>
                          </a:solidFill>
                          <a:effectLst/>
                        </a:rPr>
                        <a:t>6.mê tín dị đoan</a:t>
                      </a:r>
                    </a:p>
                    <a:p>
                      <a:r>
                        <a:rPr lang="vi-VN" sz="1800" b="0" kern="1200" dirty="0">
                          <a:solidFill>
                            <a:schemeClr val="bg1"/>
                          </a:solidFill>
                          <a:effectLst/>
                        </a:rPr>
                        <a:t>7.Sự tức giận</a:t>
                      </a:r>
                    </a:p>
                    <a:p>
                      <a:endParaRPr lang="en-US" dirty="0"/>
                    </a:p>
                  </a:txBody>
                  <a:tcPr>
                    <a:solidFill>
                      <a:srgbClr val="0DC0FF"/>
                    </a:solidFill>
                  </a:tcPr>
                </a:tc>
                <a:extLst>
                  <a:ext uri="{0D108BD9-81ED-4DB2-BD59-A6C34878D82A}">
                    <a16:rowId xmlns:a16="http://schemas.microsoft.com/office/drawing/2014/main" val="429414101"/>
                  </a:ext>
                </a:extLst>
              </a:tr>
            </a:tbl>
          </a:graphicData>
        </a:graphic>
      </p:graphicFrame>
    </p:spTree>
    <p:extLst>
      <p:ext uri="{BB962C8B-B14F-4D97-AF65-F5344CB8AC3E}">
        <p14:creationId xmlns:p14="http://schemas.microsoft.com/office/powerpoint/2010/main" val="13262010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purl.org/dc/dcmitype/"/>
    <ds:schemaRef ds:uri="http://purl.org/dc/terms/"/>
    <ds:schemaRef ds:uri="http://purl.org/dc/elements/1.1/"/>
    <ds:schemaRef ds:uri="http://schemas.microsoft.com/office/2006/metadata/properties"/>
    <ds:schemaRef ds:uri="http://schemas.microsoft.com/office/2006/documentManagement/types"/>
    <ds:schemaRef ds:uri="http://schemas.openxmlformats.org/package/2006/metadata/core-properties"/>
    <ds:schemaRef ds:uri="http://www.w3.org/XML/1998/namespace"/>
    <ds:schemaRef ds:uri="http://schemas.microsoft.com/office/infopath/2007/PartnerControls"/>
    <ds:schemaRef ds:uri="16c05727-aa75-4e4a-9b5f-8a80a1165891"/>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Ion Boardroom</Template>
  <TotalTime>0</TotalTime>
  <Words>3378</Words>
  <Application>Microsoft Office PowerPoint</Application>
  <PresentationFormat>Widescreen</PresentationFormat>
  <Paragraphs>130</Paragraphs>
  <Slides>10</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Century Gothic</vt:lpstr>
      <vt:lpstr>Cormorant Garamond</vt:lpstr>
      <vt:lpstr>Times New Roman</vt:lpstr>
      <vt:lpstr>Wingdings 3</vt:lpstr>
      <vt:lpstr>Ion Boardroom</vt:lpstr>
      <vt:lpstr>Nguyễn Hà Anh Quốc </vt:lpstr>
      <vt:lpstr>Why have money ?</vt:lpstr>
      <vt:lpstr>MY PRESENTATION</vt:lpstr>
      <vt:lpstr>1. Những Ý Tưởng Lớn</vt:lpstr>
      <vt:lpstr>PowerPoint Presentation</vt:lpstr>
      <vt:lpstr>2. Phương pháp mong muốn giàu có thể chuyển đổi thành tương đương tài chính gồm những thực thể rõ ràng </vt:lpstr>
      <vt:lpstr>PowerPoint Presentation</vt:lpstr>
      <vt:lpstr>3. Những Cảm Xúc </vt:lpstr>
      <vt:lpstr>PowerPoint Presentation</vt:lpstr>
      <vt:lpstr>KẾT THÚC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2023-02-27T14:47:54Z</dcterms:created>
  <dcterms:modified xsi:type="dcterms:W3CDTF">2023-03-07T06:26:25Z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